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2987675" cy="48164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mailto:fguz@24.rospotrebnadzor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buz24.ru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png"/><Relationship Id="rId7" Type="http://schemas.openxmlformats.org/officeDocument/2006/relationships/image" Target="../media/image10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ismu.baikal.ru/" TargetMode="External"/><Relationship Id="rId5" Type="http://schemas.openxmlformats.org/officeDocument/2006/relationships/hyperlink" Target="http://www.omsk-osma.ru/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915816" y="5733256"/>
            <a:ext cx="3096344" cy="1124744"/>
          </a:xfrm>
          <a:prstGeom prst="rect">
            <a:avLst/>
          </a:prstGeom>
          <a:gradFill flip="none" rotWithShape="1">
            <a:lin ang="135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 descr="HP5K2qWTfE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916832"/>
            <a:ext cx="3096344" cy="4680520"/>
          </a:xfrm>
          <a:prstGeom prst="rect">
            <a:avLst/>
          </a:prstGeom>
        </p:spPr>
      </p:pic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6012160" y="0"/>
            <a:ext cx="3131840" cy="6858000"/>
          </a:xfrm>
          <a:prstGeom prst="snip2DiagRect">
            <a:avLst>
              <a:gd name="adj1" fmla="val 3244"/>
              <a:gd name="adj2" fmla="val 16667"/>
            </a:avLst>
          </a:prstGeom>
          <a:gradFill flip="none" rotWithShape="1">
            <a:lin ang="108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Содержимое 14" descr="rdl-sXlg5kU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452320" y="116632"/>
            <a:ext cx="467470" cy="467470"/>
          </a:xfr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6012160" y="0"/>
            <a:ext cx="0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0152" y="620688"/>
            <a:ext cx="3203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Федеральное бюджетное учреждение здравоохранения</a:t>
            </a:r>
            <a:endParaRPr lang="ru-RU" sz="1200" b="1" dirty="0" smtClean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7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«Центр гигиены и эпидемиологии в Красноярском крае»</a:t>
            </a:r>
            <a:endParaRPr lang="ru-RU" sz="1600" b="1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7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iZ6A1L57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1916832"/>
            <a:ext cx="3059832" cy="1714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83ee223d067a7a6698e892f7c5d7e78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3645024"/>
            <a:ext cx="2975992" cy="1737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Прямоугольник 24"/>
          <p:cNvSpPr/>
          <p:nvPr/>
        </p:nvSpPr>
        <p:spPr>
          <a:xfrm>
            <a:off x="6012160" y="5517232"/>
            <a:ext cx="3131840" cy="43204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1712" y="658100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0"/>
                </a:gradFill>
                <a:latin typeface="Times New Roman" pitchFamily="18" charset="0"/>
                <a:cs typeface="Times New Roman" pitchFamily="18" charset="0"/>
              </a:rPr>
              <a:t>Будущее начинается здесь!</a:t>
            </a:r>
            <a:endParaRPr lang="ru-RU" sz="12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7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47656" y="551723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effectLst>
                  <a:outerShdw blurRad="50800" dist="38100" algn="l" rotWithShape="0">
                    <a:schemeClr val="tx2">
                      <a:lumMod val="40000"/>
                      <a:lumOff val="60000"/>
                      <a:alpha val="40000"/>
                    </a:schemeClr>
                  </a:outerShdw>
                </a:effectLst>
                <a:latin typeface="Sitka Text" pitchFamily="2" charset="0"/>
                <a:ea typeface="NSimSun" pitchFamily="49" charset="-122"/>
                <a:cs typeface="Times New Roman" pitchFamily="18" charset="0"/>
              </a:rPr>
              <a:t>Абитуриенту</a:t>
            </a:r>
            <a:endParaRPr lang="ru-RU" b="1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rect">
                  <a:fillToRect l="100000" t="100000"/>
                </a:path>
                <a:tileRect r="-100000" b="-100000"/>
              </a:gradFill>
              <a:effectLst>
                <a:outerShdw blurRad="50800" dist="38100" algn="l" rotWithShape="0">
                  <a:schemeClr val="tx2">
                    <a:lumMod val="40000"/>
                    <a:lumOff val="60000"/>
                    <a:alpha val="40000"/>
                  </a:schemeClr>
                </a:outerShdw>
              </a:effectLst>
              <a:latin typeface="Sitka Text" pitchFamily="2" charset="0"/>
              <a:ea typeface="NSimSun" pitchFamily="49" charset="-122"/>
              <a:cs typeface="Times New Roman" pitchFamily="18" charset="0"/>
            </a:endParaRPr>
          </a:p>
        </p:txBody>
      </p:sp>
      <p:sp>
        <p:nvSpPr>
          <p:cNvPr id="30" name="Прямоугольник с двумя вырезанными противолежащими углами 29"/>
          <p:cNvSpPr/>
          <p:nvPr/>
        </p:nvSpPr>
        <p:spPr>
          <a:xfrm>
            <a:off x="0" y="0"/>
            <a:ext cx="2915816" cy="2564904"/>
          </a:xfrm>
          <a:prstGeom prst="snip2DiagRect">
            <a:avLst/>
          </a:prstGeom>
          <a:gradFill flip="none" rotWithShape="1">
            <a:lin ang="0" scaled="1"/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915816" y="0"/>
            <a:ext cx="3096344" cy="2060848"/>
          </a:xfrm>
          <a:prstGeom prst="rect">
            <a:avLst/>
          </a:prstGeom>
          <a:gradFill flip="none" rotWithShape="1">
            <a:lin ang="54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987824" y="116632"/>
            <a:ext cx="302433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0"/>
                </a:gradFill>
                <a:latin typeface="Times New Roman" pitchFamily="18" charset="0"/>
                <a:cs typeface="Times New Roman" pitchFamily="18" charset="0"/>
              </a:rPr>
              <a:t>НАШ АДРЕС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660100, г. Красноярск, ул. Сопочная, д.38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Федеральное бюджетное учреждение здравоохранения «Центр гигиены и эпидемиологии в Красноярском крае»</a:t>
            </a:r>
          </a:p>
          <a:p>
            <a:pPr algn="ctr"/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0"/>
                </a:gradFill>
                <a:latin typeface="Times New Roman" pitchFamily="18" charset="0"/>
                <a:cs typeface="Times New Roman" pitchFamily="18" charset="0"/>
              </a:rPr>
              <a:t>НАШ САЙТ: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fbuz24.ru</a:t>
            </a: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11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fguz@24.rospotrebnadzor.ru</a:t>
            </a: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0" y="1412776"/>
            <a:ext cx="2915816" cy="5445224"/>
          </a:xfrm>
          <a:prstGeom prst="rect">
            <a:avLst/>
          </a:prstGeom>
          <a:gradFill flip="none" rotWithShape="1"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1556792"/>
            <a:ext cx="284380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В оперативном отделе:</a:t>
            </a:r>
          </a:p>
          <a:p>
            <a:pPr algn="ctr">
              <a:buFontTx/>
              <a:buChar char="-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Врач по общей гигиене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(врач по гигиене питания, врач по гигиене детей и подростков, врач по коммунальной гигиене. Врач по гигиене труда, врач по радиационной гигиене)</a:t>
            </a:r>
          </a:p>
          <a:p>
            <a:pPr algn="ctr">
              <a:buFontTx/>
              <a:buChar char="-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Врач – </a:t>
            </a:r>
            <a:r>
              <a:rPr lang="ru-RU" sz="1400" u="sng" dirty="0" err="1" smtClean="0">
                <a:latin typeface="Times New Roman" pitchFamily="18" charset="0"/>
                <a:cs typeface="Times New Roman" pitchFamily="18" charset="0"/>
              </a:rPr>
              <a:t>эипдемиолог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В лабораторном отделе:</a:t>
            </a:r>
          </a:p>
          <a:p>
            <a:pPr algn="ctr">
              <a:buFontTx/>
              <a:buChar char="-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Врач-лаборант</a:t>
            </a:r>
          </a:p>
          <a:p>
            <a:pPr algn="ctr">
              <a:buFontTx/>
              <a:buChar char="-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Врач по санитарно гигиеническим исследованиям</a:t>
            </a:r>
          </a:p>
        </p:txBody>
      </p:sp>
      <p:pic>
        <p:nvPicPr>
          <p:cNvPr id="23" name="Рисунок 22" descr="kakoi-vrach-lechit-migre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7504" y="4581128"/>
            <a:ext cx="2690261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TextBox 30"/>
          <p:cNvSpPr txBox="1"/>
          <p:nvPr/>
        </p:nvSpPr>
        <p:spPr>
          <a:xfrm>
            <a:off x="6012160" y="6021288"/>
            <a:ext cx="3131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178 специалистов ФБУЗ «Центр гигиены и эпидемиологии в Красноярском крае» имеют квалификационную категорию. Из них высшую квалификационную категорию  104 человека. 7 сотрудников  имеют ученую степень –кандидат наук.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Рисунок 32" descr="odqcqudzqdfljr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755576" cy="566682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sp>
        <p:nvSpPr>
          <p:cNvPr id="34" name="TextBox 33"/>
          <p:cNvSpPr txBox="1"/>
          <p:nvPr/>
        </p:nvSpPr>
        <p:spPr>
          <a:xfrm>
            <a:off x="0" y="404664"/>
            <a:ext cx="2915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0"/>
                </a:gradFill>
                <a:latin typeface="Times New Roman" pitchFamily="18" charset="0"/>
                <a:cs typeface="Times New Roman" pitchFamily="18" charset="0"/>
              </a:rPr>
              <a:t>После окончания ВУЗа основные направления профессии врача окончившего медико-профилактический  факультет:</a:t>
            </a:r>
            <a:endParaRPr lang="ru-RU" sz="14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27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536" y="6525344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fbuz24.ru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6084168" y="0"/>
            <a:ext cx="3059832" cy="6858000"/>
          </a:xfrm>
          <a:prstGeom prst="snip2DiagRect">
            <a:avLst/>
          </a:prstGeom>
          <a:ln>
            <a:noFill/>
            <a:beve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059832" y="0"/>
            <a:ext cx="3024336" cy="6858000"/>
          </a:xfrm>
          <a:prstGeom prst="snip2Diag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3059832" cy="68580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3" descr="R_nw2gNV02OizBAB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193909"/>
            <a:ext cx="2988000" cy="6547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0"/>
            <a:ext cx="3059832" cy="78636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0"/>
                </a:gradFill>
                <a:latin typeface="Times New Roman" pitchFamily="18" charset="0"/>
                <a:cs typeface="Times New Roman" pitchFamily="18" charset="0"/>
              </a:rPr>
              <a:t>Для получения целевого направления</a:t>
            </a:r>
          </a:p>
          <a:p>
            <a:pPr algn="ctr"/>
            <a:r>
              <a:rPr lang="ru-RU" sz="14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2700000" scaled="0"/>
                </a:gradFill>
                <a:latin typeface="Times New Roman" pitchFamily="18" charset="0"/>
                <a:cs typeface="Times New Roman" pitchFamily="18" charset="0"/>
              </a:rPr>
              <a:t>НЕОБХОДИМО:</a:t>
            </a:r>
          </a:p>
          <a:p>
            <a:pPr algn="ctr"/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Написать заявление на имя главного врача ФБУЗ «Центр гигиены и эпидемиологии в Красноярском крае» С.А. Филатову, в заявлении указать полные данные Ф.И.О., наименование школы, контактные данные, обратиться в ближайший к вам филиал ФБУЗ за более подробной информацией по адресам:</a:t>
            </a:r>
          </a:p>
          <a:p>
            <a:pPr algn="just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Красноярск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Сопочная, 38  тел (391) 202-58-24;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Ачинск,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Толстого,23  тел/факс (391-51) 5-01-07;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п. Балахта,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Советская, 113А тел (391-48) 2-13-67;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Заозерный,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Мира, 54, пом.27 тел (391-65) 2-00-19;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Канск, 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Эйдемана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 9  тел (391-610 3-34-04;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Богучаны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Перенсона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 2А тел (391-62) 21-161;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Лесосибирск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Мира, 5   тел (391-45) 5-42-19;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Минусинск,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Комарова, 1  тел (391-32) 5-71-96;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п. Мотыгино,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Партизанская, 50 тел (391-41) 2-26-50;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Норильск,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Комсомольская, 31А  тел (391-9) 46-66-11;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с. Туруханск,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Советская, 17   тел (391-90) 45-47-8;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г. Шарыпово,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2мкр., д.8/4  тел (391-53) 2-23-14;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п. Тура,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ул. Колхозная, 6А  тел (391-53) 2-23-14;</a:t>
            </a: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0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Гигиена – богиня здоровья, дочь мудреца и врача Асклепия. Именем этой богини названа наука Гигиена, которая изучает влияние труда и быта на здоровье человека.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Гигиена соблюдает законы здорового образа жизни и прививает полезные привычки своим поклонникам. Навыки эти приносят телу здоровье и долгие лета жизни.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Змея кусает того, кто нарушает законы Гигиены.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0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Из истории: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93911029_4195243_220pxHygie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60648"/>
            <a:ext cx="8156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3059832" y="2348880"/>
            <a:ext cx="3024336" cy="288032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schemeClr val="tx2">
                      <a:lumMod val="40000"/>
                      <a:lumOff val="60000"/>
                      <a:alpha val="40000"/>
                    </a:schemeClr>
                  </a:outerShdw>
                </a:effectLst>
                <a:latin typeface="Sitka Text" pitchFamily="2" charset="0"/>
                <a:ea typeface="NSimSun" pitchFamily="49" charset="-122"/>
                <a:cs typeface="Times New Roman" pitchFamily="18" charset="0"/>
              </a:rPr>
              <a:t>Абитуриенту !</a:t>
            </a:r>
            <a:endParaRPr lang="ru-RU" b="1" dirty="0">
              <a:gradFill flip="none"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16200000" scaled="1"/>
                <a:tileRect/>
              </a:gradFill>
              <a:effectLst>
                <a:outerShdw blurRad="50800" dist="38100" algn="l" rotWithShape="0">
                  <a:schemeClr val="tx2">
                    <a:lumMod val="40000"/>
                    <a:lumOff val="60000"/>
                    <a:alpha val="40000"/>
                  </a:schemeClr>
                </a:outerShdw>
              </a:effectLst>
              <a:latin typeface="Sitka Text" pitchFamily="2" charset="0"/>
              <a:ea typeface="NSimSun" pitchFamily="49" charset="-122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263691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latin typeface="Times New Roman" pitchFamily="18" charset="0"/>
                <a:cs typeface="Times New Roman" pitchFamily="18" charset="0"/>
              </a:rPr>
              <a:t>Проводится набор на целевое обучение в медицинские ВУЗы:</a:t>
            </a:r>
          </a:p>
          <a:p>
            <a:pPr algn="ctr"/>
            <a:r>
              <a:rPr lang="ru-RU" sz="1200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latin typeface="Times New Roman" pitchFamily="18" charset="0"/>
                <a:cs typeface="Times New Roman" pitchFamily="18" charset="0"/>
              </a:rPr>
              <a:t>КемГМА</a:t>
            </a:r>
            <a:r>
              <a:rPr lang="ru-RU" sz="12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latin typeface="Times New Roman" pitchFamily="18" charset="0"/>
                <a:cs typeface="Times New Roman" pitchFamily="18" charset="0"/>
              </a:rPr>
              <a:t>ОмГМА</a:t>
            </a:r>
            <a:r>
              <a:rPr lang="ru-RU" sz="12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latin typeface="Times New Roman" pitchFamily="18" charset="0"/>
                <a:cs typeface="Times New Roman" pitchFamily="18" charset="0"/>
              </a:rPr>
              <a:t>ИрГМУ</a:t>
            </a:r>
            <a:endParaRPr lang="ru-RU" sz="12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3284984"/>
            <a:ext cx="2952328" cy="3384376"/>
          </a:xfrm>
          <a:prstGeom prst="rect">
            <a:avLst/>
          </a:prstGeom>
          <a:ln cap="rnd" cmpd="dbl">
            <a:noFill/>
            <a:prstDash val="sysDot"/>
            <a:beve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131840" y="3284985"/>
            <a:ext cx="29523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0"/>
                </a:gradFill>
                <a:latin typeface="Times New Roman" pitchFamily="18" charset="0"/>
                <a:cs typeface="Times New Roman" pitchFamily="18" charset="0"/>
              </a:rPr>
              <a:t>Условия для поступления: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поступления располагается на сайтах ВУЗов. 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Свидетельство о сдаче единого государственного экзамена (ЕГЭ) по химии, биологии и русскому языку (оригиналы).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Минимальное количество баллов по дисциплинам: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«русский язык» – 36;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«биология» – 40;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«химия» – 38.</a:t>
            </a:r>
          </a:p>
          <a:p>
            <a:pPr algn="just">
              <a:buFontTx/>
              <a:buChar char="-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Абитуриенты, закончившие в 2016 г. медицинское учреждение среднего профессионального образования по специальностям: «эпидемиология», «гигиена и санитария» , «лабораторная диагностика» имеют право сдавать вступительные экзамены в обычном порядке.</a:t>
            </a: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28184" y="116632"/>
            <a:ext cx="2736304" cy="576064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372200" y="11663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latin typeface="Times New Roman" pitchFamily="18" charset="0"/>
                <a:cs typeface="Times New Roman" pitchFamily="18" charset="0"/>
              </a:rPr>
              <a:t>Контактная информация по приёмным комиссиям:</a:t>
            </a:r>
            <a:endParaRPr lang="ru-RU" sz="14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6200000" scaled="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image1887334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7308304" y="836712"/>
            <a:ext cx="576065" cy="58184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300192" y="1412776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Приемная комиссия ГОУ ВПО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ОмГМА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Менздравсоцразвития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России: 644099, г. Омск. ул.  Ленина, 12, с правилами приема в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ОмГМА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можно ознакомиться на сайте академии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www.omsk-osma.ru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странице Центра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довузовской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подготовки тел./факс: 8(381-2) 23-15-69;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0192" y="3429000"/>
            <a:ext cx="266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Приемная комиссия ГОУ ВПО</a:t>
            </a:r>
          </a:p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Иркутский ГМУ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России: 664012, г. Иркутск, ул. 3 июля, д. 8, тел. 8(395-2) 24-38-43;</a:t>
            </a:r>
          </a:p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 правилами приема можно ознакомиться на сайте университета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www.ismu.baikal.ru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00192" y="5301208"/>
            <a:ext cx="2736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Приемная комиссия ГОУ ВПО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КемГМА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России: 650029, г. Кемерово, ул. Ворошилова, 22а, тел. 8(344-2) 73-28-39;</a:t>
            </a:r>
          </a:p>
          <a:p>
            <a:pPr algn="just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 правилами приема можно ознакомиться на сайте  академии 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www.kemsma.ru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iITYU93S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08304" y="2708920"/>
            <a:ext cx="591889" cy="591889"/>
          </a:xfrm>
          <a:prstGeom prst="rect">
            <a:avLst/>
          </a:prstGeom>
        </p:spPr>
      </p:pic>
      <p:pic>
        <p:nvPicPr>
          <p:cNvPr id="27" name="Рисунок 26" descr="zn2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08304" y="4653136"/>
            <a:ext cx="659764" cy="6245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697</Words>
  <Application>Microsoft Office PowerPoint</Application>
  <PresentationFormat>Экран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 В. Белкина</dc:creator>
  <cp:lastModifiedBy>Белкина</cp:lastModifiedBy>
  <cp:revision>63</cp:revision>
  <dcterms:created xsi:type="dcterms:W3CDTF">2016-09-30T06:44:17Z</dcterms:created>
  <dcterms:modified xsi:type="dcterms:W3CDTF">2016-10-11T02:15:14Z</dcterms:modified>
</cp:coreProperties>
</file>